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76" r:id="rId33"/>
    <p:sldId id="305" r:id="rId34"/>
    <p:sldId id="344" r:id="rId35"/>
    <p:sldId id="330" r:id="rId36"/>
    <p:sldId id="331" r:id="rId37"/>
    <p:sldId id="332" r:id="rId38"/>
    <p:sldId id="334" r:id="rId39"/>
    <p:sldId id="335" r:id="rId40"/>
    <p:sldId id="336" r:id="rId41"/>
    <p:sldId id="337" r:id="rId42"/>
    <p:sldId id="345" r:id="rId43"/>
    <p:sldId id="354" r:id="rId44"/>
    <p:sldId id="357" r:id="rId45"/>
    <p:sldId id="355" r:id="rId46"/>
    <p:sldId id="356" r:id="rId47"/>
    <p:sldId id="358" r:id="rId48"/>
    <p:sldId id="359" r:id="rId49"/>
    <p:sldId id="360" r:id="rId50"/>
    <p:sldId id="361" r:id="rId51"/>
    <p:sldId id="362" r:id="rId52"/>
    <p:sldId id="363" r:id="rId53"/>
    <p:sldId id="338" r:id="rId54"/>
    <p:sldId id="339" r:id="rId55"/>
    <p:sldId id="351" r:id="rId56"/>
    <p:sldId id="340" r:id="rId57"/>
    <p:sldId id="341" r:id="rId58"/>
    <p:sldId id="364" r:id="rId59"/>
    <p:sldId id="372" r:id="rId60"/>
    <p:sldId id="346" r:id="rId61"/>
    <p:sldId id="365" r:id="rId62"/>
    <p:sldId id="347" r:id="rId63"/>
    <p:sldId id="366" r:id="rId64"/>
    <p:sldId id="348" r:id="rId65"/>
    <p:sldId id="367" r:id="rId66"/>
    <p:sldId id="349" r:id="rId67"/>
    <p:sldId id="369" r:id="rId68"/>
    <p:sldId id="368" r:id="rId69"/>
    <p:sldId id="353" r:id="rId70"/>
    <p:sldId id="350" r:id="rId71"/>
    <p:sldId id="370" r:id="rId72"/>
    <p:sldId id="371" r:id="rId73"/>
    <p:sldId id="30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7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56811" autoAdjust="0"/>
  </p:normalViewPr>
  <p:slideViewPr>
    <p:cSldViewPr snapToGrid="0" showGuides="1">
      <p:cViewPr varScale="1">
        <p:scale>
          <a:sx n="39" d="100"/>
          <a:sy n="39" d="100"/>
        </p:scale>
        <p:origin x="3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ivity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Coherence Bandwidth 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兩訊號大致最大的頻寬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兩段路徑的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propagation delay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的差距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訊號在頻域的比閥值小而時域超過 </a:t>
            </a:r>
            <a:r>
              <a:rPr kumimoji="1" lang="en-US" altLang="zh-TW" dirty="0" smtClean="0"/>
              <a:t>delay spread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3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相反稱為 </a:t>
            </a:r>
            <a:r>
              <a:rPr kumimoji="1" lang="en-US" altLang="zh-TW" sz="1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12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8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前面介紹的是 </a:t>
            </a:r>
            <a:r>
              <a:rPr kumimoji="1" lang="en-US" altLang="zh-TW" dirty="0" smtClean="0"/>
              <a:t>small scale fading</a:t>
            </a:r>
          </a:p>
          <a:p>
            <a:r>
              <a:rPr kumimoji="1" lang="zh-TW" altLang="en-US" dirty="0" smtClean="0"/>
              <a:t>接下來介紹 </a:t>
            </a:r>
            <a:r>
              <a:rPr kumimoji="1" lang="en-US" altLang="zh-TW" dirty="0" smtClean="0"/>
              <a:t>large</a:t>
            </a:r>
            <a:r>
              <a:rPr kumimoji="1" lang="en-US" altLang="zh-TW" baseline="0" dirty="0" smtClean="0"/>
              <a:t>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smtClean="0"/>
              <a:t>Path</a:t>
            </a:r>
            <a:r>
              <a:rPr kumimoji="1" lang="en-US" altLang="zh-TW" baseline="0" dirty="0" smtClean="0"/>
              <a:t> loss</a:t>
            </a:r>
            <a:r>
              <a:rPr kumimoji="1" lang="zh-TW" altLang="en-US" baseline="0" dirty="0" smtClean="0"/>
              <a:t> 主要是看送出比上收到的能量</a:t>
            </a:r>
          </a:p>
          <a:p>
            <a:r>
              <a:rPr kumimoji="1" lang="zh-TW" altLang="en-US" dirty="0" smtClean="0"/>
              <a:t>收到的訊號會受到 </a:t>
            </a:r>
            <a:r>
              <a:rPr kumimoji="1" lang="en-US" altLang="zh-TW" dirty="0" smtClean="0"/>
              <a:t>fading </a:t>
            </a:r>
            <a:r>
              <a:rPr kumimoji="1" lang="zh-TW" altLang="en-US" dirty="0" smtClean="0"/>
              <a:t>的影響稱為 </a:t>
            </a:r>
            <a:r>
              <a:rPr kumimoji="1" lang="en-US" altLang="zh-TW" dirty="0" smtClean="0"/>
              <a:t>shadowing</a:t>
            </a:r>
            <a:r>
              <a:rPr kumimoji="1" lang="en-US" altLang="zh-TW" baseline="0" dirty="0" smtClean="0"/>
              <a:t> </a:t>
            </a:r>
          </a:p>
          <a:p>
            <a:r>
              <a:rPr kumimoji="1" lang="zh-TW" altLang="en-US" dirty="0" smtClean="0"/>
              <a:t>最常見的就是 </a:t>
            </a:r>
            <a:r>
              <a:rPr kumimoji="1" lang="en-US" altLang="zh-TW" dirty="0" err="1" smtClean="0"/>
              <a:t>tx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間的傳送路徑有東西阻擋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3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path loss </a:t>
            </a:r>
            <a:r>
              <a:rPr kumimoji="1" lang="zh-TW" altLang="en-US" dirty="0" smtClean="0"/>
              <a:t>的描述</a:t>
            </a:r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提出一個公式來表達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20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單純用可以量測的數據描述收到及送出訊號的能量比值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但後來大家都不用 有效天線面積 而改用 </a:t>
            </a:r>
            <a:r>
              <a:rPr kumimoji="1" lang="en-US" altLang="zh-TW" dirty="0" smtClean="0"/>
              <a:t>antenna directivities</a:t>
            </a:r>
            <a:r>
              <a:rPr kumimoji="1" lang="en-US" altLang="zh-TW" baseline="0" dirty="0" smtClean="0"/>
              <a:t> </a:t>
            </a:r>
            <a:endParaRPr kumimoji="1" lang="zh-TW" altLang="en-US" baseline="0" dirty="0" smtClean="0"/>
          </a:p>
          <a:p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的介紹投影片有，有興趣可自行閱讀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 以 </a:t>
            </a:r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表示之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dBi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 ｉ的意思是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從點來源發散出的訊號的 能量（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從一開始有效天線面積到最後常用的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Small scale </a:t>
            </a:r>
          </a:p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來分類，</a:t>
            </a:r>
            <a:r>
              <a:rPr kumimoji="1" lang="en-US" altLang="zh-TW" dirty="0" smtClean="0"/>
              <a:t>Doppler mobility Delay multipath</a:t>
            </a:r>
          </a:p>
          <a:p>
            <a:r>
              <a:rPr kumimoji="1" lang="en-US" altLang="zh-TW" dirty="0" smtClean="0"/>
              <a:t>Large scale</a:t>
            </a:r>
          </a:p>
          <a:p>
            <a:r>
              <a:rPr kumimoji="1" lang="en-US" altLang="zh-TW" dirty="0" smtClean="0"/>
              <a:t>Path loss  shadowing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82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err="1" smtClean="0"/>
              <a:t>matlab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小示範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1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剛剛畫出來的圖是 圓形的原因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53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最後一部份是介紹我目前的研究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23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基礎設備介紹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30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最傳統最常見的無線辨識碼是所謂的 </a:t>
            </a:r>
            <a:r>
              <a:rPr kumimoji="1" lang="en-US" altLang="zh-TW" dirty="0" smtClean="0"/>
              <a:t>bar code </a:t>
            </a:r>
            <a:endParaRPr kumimoji="1" lang="zh-TW" altLang="en-US" dirty="0" smtClean="0"/>
          </a:p>
          <a:p>
            <a:r>
              <a:rPr kumimoji="1" lang="zh-TW" altLang="en-US" dirty="0" smtClean="0"/>
              <a:t>雖然很方便，但卻有許多缺點必須很近、表面必須乾淨、</a:t>
            </a:r>
            <a:r>
              <a:rPr kumimoji="1" lang="en-US" altLang="zh-TW" dirty="0" smtClean="0"/>
              <a:t>LOS</a:t>
            </a:r>
            <a:endParaRPr kumimoji="1" lang="zh-TW" altLang="en-US" dirty="0" smtClean="0"/>
          </a:p>
          <a:p>
            <a:r>
              <a:rPr kumimoji="1" lang="en-US" altLang="zh-TW" dirty="0" smtClean="0"/>
              <a:t>LOS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tx</a:t>
            </a:r>
            <a:r>
              <a:rPr kumimoji="1" lang="en-US" altLang="zh-TW" baseline="0" dirty="0" smtClean="0"/>
              <a:t> 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dirty="0" smtClean="0"/>
              <a:t>之間沒有障礙物</a:t>
            </a:r>
            <a:endParaRPr kumimoji="1" lang="en-US" altLang="zh-TW" dirty="0" smtClean="0"/>
          </a:p>
          <a:p>
            <a:endParaRPr kumimoji="1" lang="zh-TW" altLang="en-US" dirty="0" smtClean="0"/>
          </a:p>
          <a:p>
            <a:r>
              <a:rPr kumimoji="1" lang="en-US" altLang="zh-TW" dirty="0" smtClean="0"/>
              <a:t>RFID</a:t>
            </a:r>
            <a:r>
              <a:rPr kumimoji="1" lang="en-US" altLang="zh-TW" baseline="0" dirty="0" smtClean="0"/>
              <a:t> tag </a:t>
            </a:r>
            <a:r>
              <a:rPr kumimoji="1" lang="zh-TW" altLang="en-US" baseline="0" dirty="0" smtClean="0"/>
              <a:t>可以同時很多一起讀 </a:t>
            </a:r>
            <a:r>
              <a:rPr kumimoji="1" lang="en-US" altLang="zh-TW" baseline="0" dirty="0" smtClean="0"/>
              <a:t>NLOS</a:t>
            </a:r>
            <a:r>
              <a:rPr kumimoji="1" lang="zh-TW" altLang="en-US" baseline="0" dirty="0" smtClean="0"/>
              <a:t> 不易毀損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69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Tag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有幾種不同的讀取</a:t>
            </a:r>
            <a:r>
              <a:rPr kumimoji="1" lang="zh-TW" altLang="en-US" baseline="0" dirty="0" smtClean="0"/>
              <a:t>頻率</a:t>
            </a:r>
            <a:endParaRPr kumimoji="1" lang="en-US" altLang="zh-TW" baseline="0" dirty="0" smtClean="0"/>
          </a:p>
          <a:p>
            <a:r>
              <a:rPr kumimoji="1" lang="zh-TW" altLang="en-US" dirty="0" smtClean="0"/>
              <a:t>目前主要是用 </a:t>
            </a:r>
            <a:r>
              <a:rPr kumimoji="1" lang="en-US" altLang="zh-TW" dirty="0" smtClean="0"/>
              <a:t>Ultra</a:t>
            </a:r>
            <a:r>
              <a:rPr kumimoji="1" lang="en-US" altLang="zh-TW" baseline="0" dirty="0" smtClean="0"/>
              <a:t> high</a:t>
            </a:r>
            <a:r>
              <a:rPr kumimoji="1" lang="en-US" altLang="zh-TW" dirty="0" smtClean="0"/>
              <a:t> fr</a:t>
            </a:r>
            <a:r>
              <a:rPr kumimoji="1" lang="en-US" altLang="zh-TW" baseline="0" dirty="0" smtClean="0"/>
              <a:t>eq</a:t>
            </a:r>
            <a:r>
              <a:rPr kumimoji="1" lang="en-US" altLang="zh-TW" dirty="0" smtClean="0"/>
              <a:t>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359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每個頻段都會經過分配，目前國內使用 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 的頻段是 </a:t>
            </a:r>
            <a:r>
              <a:rPr lang="en-US" altLang="zh-TW" dirty="0" smtClean="0"/>
              <a:t>922~928 MHz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再來介紹 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 使用物件及特性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490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Tag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分成兩種都是</a:t>
            </a:r>
            <a:r>
              <a:rPr lang="zh-TW" altLang="en-US" baseline="0" dirty="0" smtClean="0"/>
              <a:t>靠反射來傳送訊息</a:t>
            </a:r>
            <a:endParaRPr lang="en-US" altLang="zh-TW" baseline="0" dirty="0" smtClean="0"/>
          </a:p>
          <a:p>
            <a:r>
              <a:rPr lang="en-US" altLang="zh-TW" baseline="0" dirty="0" smtClean="0"/>
              <a:t>Passive </a:t>
            </a:r>
            <a:r>
              <a:rPr lang="zh-TW" altLang="en-US" baseline="0" dirty="0" smtClean="0"/>
              <a:t>利用 </a:t>
            </a:r>
            <a:r>
              <a:rPr lang="en-US" altLang="zh-TW" baseline="0" dirty="0" smtClean="0"/>
              <a:t>reader </a:t>
            </a:r>
            <a:r>
              <a:rPr lang="zh-TW" altLang="en-US" baseline="0" dirty="0" smtClean="0"/>
              <a:t>訊號做充電</a:t>
            </a:r>
            <a:endParaRPr lang="en-US" altLang="zh-TW" baseline="0" dirty="0" smtClean="0"/>
          </a:p>
          <a:p>
            <a:r>
              <a:rPr lang="en-US" altLang="zh-TW" baseline="0" dirty="0" smtClean="0"/>
              <a:t>Active </a:t>
            </a:r>
            <a:r>
              <a:rPr lang="zh-TW" altLang="en-US" baseline="0" dirty="0" smtClean="0"/>
              <a:t>就是 裝電池或有其他充電來源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314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常用的是 </a:t>
            </a:r>
            <a:r>
              <a:rPr lang="en-US" altLang="zh-TW" dirty="0" smtClean="0"/>
              <a:t>passive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58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天線基本上有兩種型態</a:t>
            </a:r>
            <a:endParaRPr lang="en-US" altLang="zh-TW" dirty="0" smtClean="0"/>
          </a:p>
          <a:p>
            <a:r>
              <a:rPr lang="zh-TW" altLang="en-US" dirty="0" smtClean="0"/>
              <a:t>當 </a:t>
            </a:r>
            <a:r>
              <a:rPr lang="en-US" altLang="zh-TW" dirty="0" smtClean="0"/>
              <a:t>reader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同時扮演 </a:t>
            </a:r>
            <a:r>
              <a:rPr lang="en-US" altLang="zh-TW" baseline="0" dirty="0" err="1" smtClean="0"/>
              <a:t>rx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tx</a:t>
            </a:r>
            <a:r>
              <a:rPr lang="zh-TW" altLang="en-US" baseline="0" dirty="0" smtClean="0"/>
              <a:t> 的角色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077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 </a:t>
            </a:r>
            <a:r>
              <a:rPr lang="en-US" altLang="zh-TW" dirty="0" smtClean="0"/>
              <a:t>tag</a:t>
            </a:r>
            <a:r>
              <a:rPr lang="zh-TW" altLang="en-US" dirty="0" smtClean="0"/>
              <a:t> 放在不同位置會有不同的 效果</a:t>
            </a:r>
            <a:endParaRPr lang="en-US" altLang="zh-TW" dirty="0" smtClean="0"/>
          </a:p>
          <a:p>
            <a:r>
              <a:rPr lang="zh-TW" altLang="en-US" dirty="0" smtClean="0"/>
              <a:t>發現右邊這種放法收到的訊號比較好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35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499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一個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passive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一個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會透過穩定的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carrier wave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送能量給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讓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有能量回傳資訊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會根據使用者要做的指示將訊號轉成可傳送的波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送到每個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同時收到能量及訊息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將回應轉成可送的波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回送給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</a:t>
            </a:r>
            <a:r>
              <a:rPr lang="en-US" altLang="zh-TW" baseline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TW" altLang="en-US" baseline="0" dirty="0" smtClean="0">
                <a:latin typeface="Times New Roman" charset="0"/>
                <a:ea typeface="Times New Roman" charset="0"/>
                <a:cs typeface="Times New Roman" charset="0"/>
              </a:rPr>
              <a:t>收到來自 </a:t>
            </a:r>
            <a:r>
              <a:rPr lang="en-US" altLang="zh-TW" baseline="0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baseline="0" dirty="0" smtClean="0">
                <a:latin typeface="Times New Roman" charset="0"/>
                <a:ea typeface="Times New Roman" charset="0"/>
                <a:cs typeface="Times New Roman" charset="0"/>
              </a:rPr>
              <a:t>包含回傳</a:t>
            </a:r>
            <a:r>
              <a:rPr lang="en-US" altLang="zh-TW" baseline="0" dirty="0" smtClean="0">
                <a:latin typeface="Times New Roman" charset="0"/>
                <a:ea typeface="Times New Roman" charset="0"/>
                <a:cs typeface="Times New Roman" charset="0"/>
              </a:rPr>
              <a:t>carrier wave </a:t>
            </a:r>
            <a:r>
              <a:rPr lang="zh-TW" altLang="en-US" baseline="0" dirty="0" smtClean="0">
                <a:latin typeface="Times New Roman" charset="0"/>
                <a:ea typeface="Times New Roman" charset="0"/>
                <a:cs typeface="Times New Roman" charset="0"/>
              </a:rPr>
              <a:t>及 回復 的波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透過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decode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技術把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carrier wave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拿掉得到正確的 訊號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>
                <a:latin typeface="Times New Roman" charset="0"/>
                <a:ea typeface="Times New Roman" charset="0"/>
                <a:cs typeface="Times New Roman" charset="0"/>
              </a:rPr>
              <a:t>最後轉回可被電腦分析的訊號即完成一趟下達指令的流程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8.jpe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ading" TargetMode="External"/><Relationship Id="rId3" Type="http://schemas.openxmlformats.org/officeDocument/2006/relationships/hyperlink" Target="https://www.sitebuilderreport.com/stock-up" TargetMode="External"/><Relationship Id="rId7" Type="http://schemas.openxmlformats.org/officeDocument/2006/relationships/hyperlink" Target="https://en.wikipedia.org/wiki/Communication_channel" TargetMode="External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crma.stanford.edu/~jos/fp/Phase_Delay.html" TargetMode="External"/><Relationship Id="rId5" Type="http://schemas.openxmlformats.org/officeDocument/2006/relationships/hyperlink" Target="https://en.wikipedia.org/wiki/Path_loss" TargetMode="External"/><Relationship Id="rId4" Type="http://schemas.openxmlformats.org/officeDocument/2006/relationships/hyperlink" Target="https://en.wikipedia.org/wiki/Friis_transmission_equation" TargetMode="External"/><Relationship Id="rId9" Type="http://schemas.openxmlformats.org/officeDocument/2006/relationships/hyperlink" Target="http://www.sengpielaudio.com/calculator-timedelayphas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4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783106" y="2400601"/>
            <a:ext cx="6239435" cy="1248040"/>
            <a:chOff x="3783106" y="2400601"/>
            <a:chExt cx="6239435" cy="1248040"/>
          </a:xfrm>
        </p:grpSpPr>
        <p:sp>
          <p:nvSpPr>
            <p:cNvPr id="7" name="文字方塊 6"/>
            <p:cNvSpPr txBox="1"/>
            <p:nvPr/>
          </p:nvSpPr>
          <p:spPr>
            <a:xfrm>
              <a:off x="8068167" y="2675685"/>
              <a:ext cx="168828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Mobility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734750" y="2400601"/>
              <a:ext cx="2287791" cy="1248040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" name="直線箭頭接點 10"/>
            <p:cNvCxnSpPr>
              <a:stCxn id="8" idx="2"/>
            </p:cNvCxnSpPr>
            <p:nvPr/>
          </p:nvCxnSpPr>
          <p:spPr>
            <a:xfrm flipH="1" flipV="1">
              <a:off x="3783106" y="2675685"/>
              <a:ext cx="3951644" cy="3489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550024" y="4054806"/>
            <a:ext cx="6906409" cy="1265396"/>
            <a:chOff x="3550024" y="4054806"/>
            <a:chExt cx="6906409" cy="1265396"/>
          </a:xfrm>
        </p:grpSpPr>
        <p:sp>
          <p:nvSpPr>
            <p:cNvPr id="6" name="文字方塊 5"/>
            <p:cNvSpPr txBox="1"/>
            <p:nvPr/>
          </p:nvSpPr>
          <p:spPr>
            <a:xfrm>
              <a:off x="8283730" y="4427872"/>
              <a:ext cx="196079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Multipath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071820" y="4054806"/>
              <a:ext cx="2384613" cy="12653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9" idx="2"/>
            </p:cNvCxnSpPr>
            <p:nvPr/>
          </p:nvCxnSpPr>
          <p:spPr>
            <a:xfrm flipH="1" flipV="1">
              <a:off x="3550024" y="4242905"/>
              <a:ext cx="4521796" cy="44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334963" y="4307305"/>
            <a:ext cx="11659815" cy="11790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1912967" cy="5346278"/>
            <a:chOff x="582" y="776"/>
            <a:chExt cx="4790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4915" y="2346"/>
              <a:ext cx="45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latin typeface="Times New Roman" charset="0"/>
                </a:rPr>
                <a:t>MHz</a:t>
              </a:r>
              <a:endParaRPr lang="en-US" altLang="zh-TW" sz="2400" dirty="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/>
          <a:stretch/>
        </p:blipFill>
        <p:spPr>
          <a:xfrm>
            <a:off x="6923314" y="2000621"/>
            <a:ext cx="3598264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915254" y="1457401"/>
            <a:ext cx="1564503" cy="528905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5837</TotalTime>
  <Words>2350</Words>
  <Application>Microsoft Office PowerPoint</Application>
  <PresentationFormat>寬螢幕</PresentationFormat>
  <Paragraphs>669</Paragraphs>
  <Slides>73</Slides>
  <Notes>55</Notes>
  <HiddenSlides>3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Mangal</vt:lpstr>
      <vt:lpstr>微軟正黑體</vt:lpstr>
      <vt:lpstr>新細明體</vt:lpstr>
      <vt:lpstr>標楷體</vt:lpstr>
      <vt:lpstr>Arial</vt:lpstr>
      <vt:lpstr>Calibri</vt:lpstr>
      <vt:lpstr>Cambria Math</vt:lpstr>
      <vt:lpstr>Helvetica</vt:lpstr>
      <vt:lpstr>Times New Roman</vt:lpstr>
      <vt:lpstr>Tw Cen MT Condensed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NSSLab</cp:lastModifiedBy>
  <cp:revision>913</cp:revision>
  <dcterms:created xsi:type="dcterms:W3CDTF">2018-06-25T02:04:20Z</dcterms:created>
  <dcterms:modified xsi:type="dcterms:W3CDTF">2018-07-31T06:09:59Z</dcterms:modified>
</cp:coreProperties>
</file>